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367" r:id="rId4"/>
    <p:sldId id="279" r:id="rId5"/>
    <p:sldId id="368" r:id="rId6"/>
    <p:sldId id="341" r:id="rId7"/>
    <p:sldId id="342" r:id="rId8"/>
    <p:sldId id="343" r:id="rId9"/>
    <p:sldId id="369" r:id="rId10"/>
    <p:sldId id="344" r:id="rId11"/>
    <p:sldId id="327" r:id="rId12"/>
    <p:sldId id="328" r:id="rId13"/>
    <p:sldId id="329" r:id="rId14"/>
    <p:sldId id="332" r:id="rId15"/>
    <p:sldId id="330" r:id="rId16"/>
    <p:sldId id="351" r:id="rId17"/>
    <p:sldId id="346" r:id="rId18"/>
    <p:sldId id="345" r:id="rId19"/>
    <p:sldId id="347" r:id="rId20"/>
    <p:sldId id="349" r:id="rId21"/>
    <p:sldId id="350" r:id="rId22"/>
    <p:sldId id="365" r:id="rId23"/>
    <p:sldId id="333" r:id="rId24"/>
    <p:sldId id="334" r:id="rId25"/>
    <p:sldId id="335" r:id="rId26"/>
    <p:sldId id="336" r:id="rId27"/>
    <p:sldId id="392" r:id="rId28"/>
    <p:sldId id="366" r:id="rId29"/>
    <p:sldId id="337" r:id="rId30"/>
    <p:sldId id="338" r:id="rId31"/>
    <p:sldId id="340" r:id="rId32"/>
    <p:sldId id="370" r:id="rId33"/>
    <p:sldId id="372" r:id="rId34"/>
    <p:sldId id="371" r:id="rId35"/>
    <p:sldId id="373" r:id="rId36"/>
    <p:sldId id="364" r:id="rId37"/>
    <p:sldId id="301" r:id="rId38"/>
    <p:sldId id="353" r:id="rId39"/>
    <p:sldId id="354" r:id="rId40"/>
    <p:sldId id="355" r:id="rId41"/>
    <p:sldId id="35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93" r:id="rId50"/>
    <p:sldId id="394" r:id="rId51"/>
    <p:sldId id="357" r:id="rId52"/>
    <p:sldId id="358" r:id="rId53"/>
    <p:sldId id="359" r:id="rId54"/>
    <p:sldId id="374" r:id="rId55"/>
    <p:sldId id="375" r:id="rId56"/>
    <p:sldId id="360" r:id="rId57"/>
    <p:sldId id="385" r:id="rId58"/>
    <p:sldId id="386" r:id="rId59"/>
    <p:sldId id="387" r:id="rId60"/>
    <p:sldId id="388" r:id="rId61"/>
    <p:sldId id="361" r:id="rId62"/>
    <p:sldId id="362" r:id="rId63"/>
    <p:sldId id="389" r:id="rId64"/>
    <p:sldId id="390" r:id="rId65"/>
    <p:sldId id="391" r:id="rId66"/>
    <p:sldId id="363" r:id="rId67"/>
    <p:sldId id="286" r:id="rId6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0112" y="2021983"/>
            <a:ext cx="8825658" cy="312956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 Gestão IRPEN</a:t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Janeiro de 2021</a:t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Trabalho abrangido no período de Junho/2019 a dezembro/2020.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1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508000"/>
            <a:ext cx="3911599" cy="922628"/>
          </a:xfrm>
        </p:spPr>
        <p:txBody>
          <a:bodyPr/>
          <a:lstStyle/>
          <a:p>
            <a:pPr algn="ctr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Reuniões Descentralizadas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300" y="762000"/>
            <a:ext cx="5779775" cy="5246646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647700" y="1651000"/>
            <a:ext cx="3911599" cy="4357646"/>
          </a:xfrm>
        </p:spPr>
        <p:txBody>
          <a:bodyPr numCol="2">
            <a:no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As reuniões setoriais abrangem as seguintes cidades: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Paranavaí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Umuarama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Goioerê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Cianorte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 Mourão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Astorga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Porecatu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Maringá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Ivaiporã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Cornélio Procópio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Jacarezinho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Ibaiti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Wenceslau Braz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Telêmaco Borba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Jaguariaiva</a:t>
            </a:r>
            <a:endParaRPr lang="pt-BR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Ponta Grossa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Toledo</a:t>
            </a:r>
            <a:endParaRPr lang="pt-BR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1154" y="6182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1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74055" y="2324099"/>
            <a:ext cx="8825658" cy="16150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Eventos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8434" y="673100"/>
            <a:ext cx="3962400" cy="1854200"/>
          </a:xfrm>
        </p:spPr>
        <p:txBody>
          <a:bodyPr/>
          <a:lstStyle/>
          <a:p>
            <a:pPr algn="ctr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23º Seminário de Trabalho Registral Civil – Maringá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52500" y="2527299"/>
            <a:ext cx="2995613" cy="2895601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Local: Hotel Deville Business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15.06.2019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encontro reuniu mais de 120 pessoas.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enhuma descrição de foto disponível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207452"/>
            <a:ext cx="6686757" cy="44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8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99406" y="914400"/>
            <a:ext cx="8761413" cy="804332"/>
          </a:xfrm>
        </p:spPr>
        <p:txBody>
          <a:bodyPr/>
          <a:lstStyle/>
          <a:p>
            <a:pPr algn="ctr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 Diálogo sobre Tecnologia – Desmistificando o Registro Eletrônico dentro do RCPN</a:t>
            </a:r>
            <a:b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24.08.2019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68600"/>
            <a:ext cx="4824413" cy="3043898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6200" y="2768600"/>
            <a:ext cx="4825999" cy="3086100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3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24º Seminário de Trabalho Registral Civil </a:t>
            </a:r>
            <a:b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Toledo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4294967295"/>
          </p:nvPr>
        </p:nvSpPr>
        <p:spPr>
          <a:xfrm>
            <a:off x="317501" y="2762251"/>
            <a:ext cx="4216399" cy="576263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Hotel Maestro Executive &amp; Villa Do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Lago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09.11.2019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12" y="2762251"/>
            <a:ext cx="6148388" cy="3473450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754" y="631190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4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339" y="825500"/>
            <a:ext cx="3754389" cy="9271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Curso de Gestão de Pessoas</a:t>
            </a:r>
            <a:b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14.02.2020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244" y="628650"/>
            <a:ext cx="4114800" cy="290830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half" idx="2"/>
          </p:nvPr>
        </p:nvSpPr>
        <p:spPr>
          <a:xfrm>
            <a:off x="674340" y="2082800"/>
            <a:ext cx="3923060" cy="3942079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evento teve participação de funcionários e associados do Irpen, do Fundo de Apoio ao Registro Civil de Pessoas Naturais (Funarpen), da Associação dos Notários e Registradores do Estado do Paraná (</a:t>
            </a:r>
            <a:r>
              <a:rPr lang="pt-BR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Anoreg/PR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da Associação dos Registradores de Imóveis do Paraná (Aripar) e de escreventes de cartórios da região </a:t>
            </a:r>
            <a:r>
              <a:rPr lang="pt-B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metropolitana 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Curitiba</a:t>
            </a:r>
            <a:r>
              <a:rPr lang="pt-B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pt-B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curso, voltado à liderança, tomou como base o mundo atual, em que predominam a </a:t>
            </a:r>
            <a:r>
              <a:rPr lang="pt-BR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volatidade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incertezas, a ambiguidade e a complexidade. A palestrante fez algumas dinâmicas e promoveu debate entre os </a:t>
            </a:r>
            <a:r>
              <a:rPr lang="pt-B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participantes.</a:t>
            </a:r>
            <a:endParaRPr lang="pt-BR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44" y="3797300"/>
            <a:ext cx="4114799" cy="2628900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0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99404" y="910168"/>
            <a:ext cx="8761413" cy="706964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25º Seminário de Trabalho Registral Civil  Francisco Beltrão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Local: Auditório da Unimed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5" y="3209131"/>
            <a:ext cx="4699746" cy="2781300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  Data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29.02.2020</a:t>
            </a:r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2487" y="3179763"/>
            <a:ext cx="4541384" cy="2840037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1111" y="61190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7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Irpen na Comunidade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85352"/>
              </p:ext>
            </p:extLst>
          </p:nvPr>
        </p:nvGraphicFramePr>
        <p:xfrm>
          <a:off x="2489200" y="1752600"/>
          <a:ext cx="7109139" cy="348928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781781"/>
                <a:gridCol w="2327358"/>
              </a:tblGrid>
              <a:tr h="3917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Irpen na Comunidade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A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bril de 2020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Cidade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Centenário do Sul 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Florestópolis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Guaraci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Jaguapitã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Miraselva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Porecatu</a:t>
                      </a:r>
                      <a:endParaRPr lang="pt-B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Nossa Senhora das Graças </a:t>
                      </a:r>
                      <a:endParaRPr lang="pt-B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9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18067"/>
              </p:ext>
            </p:extLst>
          </p:nvPr>
        </p:nvGraphicFramePr>
        <p:xfrm>
          <a:off x="2362200" y="1371600"/>
          <a:ext cx="7109139" cy="422080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781781"/>
                <a:gridCol w="2327358"/>
              </a:tblGrid>
              <a:tr h="3917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Irpen na Comunidade – Maio de 2020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Cidade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Querência do Norte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Loanda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Diamante do Norte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Terra Rica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Guairaçá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Itaguajé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Santo Inácio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Sabáudia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5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9500" y="973668"/>
            <a:ext cx="8761413" cy="706964"/>
          </a:xfrm>
        </p:spPr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Assuntos</a:t>
            </a:r>
            <a:endParaRPr lang="pt-BR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670" y="2099256"/>
            <a:ext cx="10998558" cy="4758744"/>
          </a:xfrm>
        </p:spPr>
        <p:txBody>
          <a:bodyPr>
            <a:noAutofit/>
          </a:bodyPr>
          <a:lstStyle/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REUNIÕES DE DIRETORIA;</a:t>
            </a:r>
          </a:p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– REUNIÕES EXTERNAS</a:t>
            </a: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REUNIÕES DESCENTRALIZADAS;</a:t>
            </a: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EVENTOS: Seminários, Workshop, Curso Gestão de Pessoas;</a:t>
            </a:r>
          </a:p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– IRPEN NA COMUNIDADE;</a:t>
            </a:r>
          </a:p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 – LIVES;</a:t>
            </a: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EVENTOS REPRESENTATIVOS; </a:t>
            </a:r>
          </a:p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8 – COMUNICADOS;</a:t>
            </a:r>
          </a:p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CARTILHAS;</a:t>
            </a:r>
          </a:p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– FINANCEIRO:</a:t>
            </a:r>
          </a:p>
          <a:p>
            <a:pPr marL="0" indent="0">
              <a:buNone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Contratos;</a:t>
            </a:r>
          </a:p>
          <a:p>
            <a:pPr marL="0" indent="0">
              <a:buNone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b) Pareceres;</a:t>
            </a:r>
          </a:p>
          <a:p>
            <a:pPr marL="0" indent="0">
              <a:buNone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Certidões Negativas;</a:t>
            </a:r>
          </a:p>
          <a:p>
            <a:pPr marL="0" indent="0">
              <a:buNone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d) Extratos Atualizados.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7131" y="6224721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12317"/>
              </p:ext>
            </p:extLst>
          </p:nvPr>
        </p:nvGraphicFramePr>
        <p:xfrm>
          <a:off x="2362200" y="1371600"/>
          <a:ext cx="7109139" cy="422080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781781"/>
                <a:gridCol w="2327358"/>
              </a:tblGrid>
              <a:tr h="3917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Irpen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na Comunidade – Junho de 2020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Cidades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CANCELADOS (em</a:t>
                      </a:r>
                      <a:r>
                        <a:rPr lang="pt-BR" sz="20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virtude da pandemia)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 Rios do</a:t>
                      </a:r>
                      <a:r>
                        <a:rPr lang="pt-BR" sz="2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Oeste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Pato Bragado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Marechal Cândido Rondon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Quatro</a:t>
                      </a:r>
                      <a:r>
                        <a:rPr lang="pt-BR" sz="2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Pontes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Ouro Verde do Oeste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Toledo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Novo Sarandi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Vila Nova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Matelândia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0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04863"/>
              </p:ext>
            </p:extLst>
          </p:nvPr>
        </p:nvGraphicFramePr>
        <p:xfrm>
          <a:off x="2362200" y="1371600"/>
          <a:ext cx="7109139" cy="422080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781781"/>
                <a:gridCol w="2327358"/>
              </a:tblGrid>
              <a:tr h="3917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Irpen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na Comunidade – Agosto de 2020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Cidades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CANCELADOS (em virtude da pandemia)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Cambará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Andirá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Barra</a:t>
                      </a:r>
                      <a:r>
                        <a:rPr lang="pt-BR" sz="2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Jacaré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Bandeirantes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Santo Antônio</a:t>
                      </a:r>
                      <a:r>
                        <a:rPr lang="pt-BR" sz="2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 Platina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Ibaiti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Conselheiro</a:t>
                      </a:r>
                      <a:r>
                        <a:rPr lang="pt-BR" sz="2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4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Mairinck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Pinhalão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Tomazina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7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0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LIVES</a:t>
            </a:r>
            <a:endParaRPr lang="pt-B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22.07.2020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Espaço Reservado para Imagem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5700" y="3406896"/>
            <a:ext cx="4824413" cy="2385771"/>
          </a:xfrm>
          <a:prstGeom prst="rect">
            <a:avLst/>
          </a:prstGeom>
        </p:spPr>
      </p:pic>
      <p:sp>
        <p:nvSpPr>
          <p:cNvPr id="19" name="Espaço Reservado para Texto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24.07.2020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8713" y="3426453"/>
            <a:ext cx="4824412" cy="2346656"/>
          </a:xfrm>
          <a:prstGeom prst="rect">
            <a:avLst/>
          </a:prstGeom>
        </p:spPr>
      </p:pic>
      <p:pic>
        <p:nvPicPr>
          <p:cNvPr id="22" name="Imagem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LIVES</a:t>
            </a:r>
            <a:endParaRPr lang="pt-B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11.08.2020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18.08.2020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5700" y="3227069"/>
            <a:ext cx="4824413" cy="2745424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2578" y="3179763"/>
            <a:ext cx="4536682" cy="2840037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6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LIVES</a:t>
            </a:r>
            <a:endParaRPr lang="pt-B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14.09.2020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5700" y="3398767"/>
            <a:ext cx="4824413" cy="2402028"/>
          </a:xfrm>
          <a:prstGeom prst="rect">
            <a:avLst/>
          </a:prstGeom>
        </p:spPr>
      </p:pic>
      <p:sp>
        <p:nvSpPr>
          <p:cNvPr id="19" name="Espaço Reservado para Texto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01.10.2020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8713" y="3343702"/>
            <a:ext cx="4824412" cy="251215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LIVES</a:t>
            </a:r>
            <a:endParaRPr lang="pt-B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15.10.2020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0088" y="3188561"/>
            <a:ext cx="6800046" cy="319935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Webinário</a:t>
            </a:r>
            <a:r>
              <a:rPr lang="pt-B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Irpen: Tabelas RCPN e Selagem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61" y="2228046"/>
            <a:ext cx="5494947" cy="4629954"/>
          </a:xfrm>
        </p:spPr>
      </p:pic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8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Eventos Representativos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7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Eventos Representativos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06524" y="3579813"/>
            <a:ext cx="4600575" cy="2762250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515100" y="3579813"/>
            <a:ext cx="4381500" cy="27527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54953" y="2324100"/>
            <a:ext cx="934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Irpen/PR presta auxílio para cartório recém-aberto no município de Guaraqueçaba no dia 13 de novembro de 2019.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7654" y="6342063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3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Reuniões de Diretoria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1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Eventos Representativos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54953" y="2324100"/>
            <a:ext cx="934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Irpen/PR participa do 1º casamento coletivo </a:t>
            </a:r>
            <a:r>
              <a:rPr 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homoafetivo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Estado.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3657599"/>
            <a:ext cx="7329488" cy="2776557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5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Eventos Representativos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53353" y="2324100"/>
            <a:ext cx="934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Irpen e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Anoreg/PR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homenageiam corregedor-geral da Justiça do 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Paraná.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77" y="3278207"/>
            <a:ext cx="5676900" cy="3306743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8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Comunicados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3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47261"/>
              </p:ext>
            </p:extLst>
          </p:nvPr>
        </p:nvGraphicFramePr>
        <p:xfrm>
          <a:off x="1957589" y="1300767"/>
          <a:ext cx="8023537" cy="473942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1385089"/>
                <a:gridCol w="6638448"/>
              </a:tblGrid>
              <a:tr h="1909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ASSUNTO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25/05/2020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PARECER: CELEBRAÇÃO DE CASAEMENTO POR VIDEOCONFERÊNCIA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ALERTA: ATENDIMENTO AO PROVIMENTO 046 DO CNJ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ORIGEM DA SOLICITAÇÃO DOS ATOS GRATUITOS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SUPORTE SFM - RCPNS CTBA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E-CERTIDOES SOMENTE CERTIDOES FÍSICAS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DECLARAÇÃO: DESVINCULAÇÃO DE ATIVIDADES IRPEN E FUNARPEN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COMUNCIADO: DOCUMENTOS COMPROBATÓRIOS FUNARPEN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PROVIMENTO 107/2020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ARPEN BRASIL PROVIMENTO 107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3373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26/06/2020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PROCEDIMENTOS DE TAXA DE ADMINISTRAÇÃO CRC NACIONAL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08/07/2020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TABELAS DE EMOLUMENTOS COM TAXAS E IMPOSTOS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27/07/2020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HABILITAÇÃO DE NOVOS SERVIÇOS CRC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03/08/2020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FOMENTO PARANÁ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14/08/2020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DECISÃO RETIFICAÇÃO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20/08/2020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MANUAIS CRC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28/08/2020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REGRAS PARA CPF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03/09/2020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CRC JUD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23/09/2020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COMUNICADO: COMITE GESTOR CRC  - SIRC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13/10/2020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INFORMATIVO: JUIZ DE PAZ FADEP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19/10/2020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19/10/2020 - CONVITE CONARCI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15/12/2020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COMUNCIADO LEI 20.224/2020 TAXA DE ADMINSITRAÇÃO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190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19/01/2021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CONVITE: WEBNAR TABELA + SELAGEM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  <a:tr h="200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21/01/2021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SISTEMA REGINA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02" marR="7102" marT="7102" marB="0" anchor="b"/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412902" y="643944"/>
            <a:ext cx="452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Comunicados</a:t>
            </a:r>
            <a:endParaRPr lang="pt-BR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Cartilhas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2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Cartilhas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1532"/>
            <a:ext cx="8761412" cy="3688724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Cartilha: Recomendações de medidas preventivas contra o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Coronavírus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(Covid-19) no dia-a-dia –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19/03/2020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Cartilha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 Central de Registro Civil Irpen PR –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21/05/2020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Cartilha CRC Nacional – 20/08/2020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Cartilha:  Regras para o atendimento de CPF nos cartórios de Registro Civil – 28/08/2020 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Cartilha: Atualização da Tabela de Emolumentos do Registro Civil das Pessoas Naturais do Estado do Paraná – Ofício da Cidadania – 22/09/2020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Manual Prático para Mudança de Delegação - 2021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7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35756" y="2688823"/>
            <a:ext cx="8825658" cy="1287206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FINANCEIRO</a:t>
            </a:r>
            <a:endParaRPr lang="pt-BR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2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03937" y="2572913"/>
            <a:ext cx="8825658" cy="128720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Contratos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5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3927645"/>
              </p:ext>
            </p:extLst>
          </p:nvPr>
        </p:nvGraphicFramePr>
        <p:xfrm>
          <a:off x="1409700" y="2306638"/>
          <a:ext cx="9575978" cy="28751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982121"/>
                <a:gridCol w="1151047"/>
                <a:gridCol w="1497220"/>
                <a:gridCol w="1315372"/>
                <a:gridCol w="1630218"/>
              </a:tblGrid>
              <a:tr h="2919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FORNECEDOR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72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GIAMBERARDINO - SOCIEDADE INDIVIDUAL DE ADVOCACIA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18/06/2019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20.000,00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2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CJK CONTRATO CONSIGNAÇÃO </a:t>
                      </a:r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VENDA DO CARRO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08/08/2019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DIAS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40.000,00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VENDA DO CARRO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CONTRATO COMODATO GUARAQUEÇABA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12/12/2019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2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ANOREG - ESCRITORIO COMPARTILHADO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01/06/2019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4.000,00 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2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MELINA BRECKENFELD RECK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16/12/2019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ARQUIVAMENTO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10.000,00 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R$ 60.000,00 EXITO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857500" y="899527"/>
            <a:ext cx="607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</a:t>
            </a:r>
            <a:endParaRPr lang="pt-BR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7590"/>
              </p:ext>
            </p:extLst>
          </p:nvPr>
        </p:nvGraphicFramePr>
        <p:xfrm>
          <a:off x="1498600" y="1130300"/>
          <a:ext cx="8877152" cy="483130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517900"/>
                <a:gridCol w="1371600"/>
                <a:gridCol w="1375744"/>
                <a:gridCol w="1024556"/>
                <a:gridCol w="1587352"/>
              </a:tblGrid>
              <a:tr h="178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FORNECEDOR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VALOR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 CULTURA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08/01/2020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MESES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2.000,00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MIRA SISTEMA - REGINA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27/01/2020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MESES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7.500,00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BARROS E TAVARES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05/01/2020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ATÉ MAIO 2022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4.000,00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MIRA SISTEMA E- CERTIDOES E IRPEN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08/06/2020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 MESES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5.000,00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INFORMATICA -  SFM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27/04/2020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MESES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330,00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INFORMATICA -  IRPEN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27/04/2020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MESES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530,00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RESCISÃO FERNANDO ABREU COSTA JÚNIOR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01/04/2020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R$ 17.37f2,03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RESCISÃO NETNIGRO SITE IRPEN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18/06/2020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R$2.000,00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RESCISÃO NETNIGRO E-CERTIDOES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25/07/2020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R$39.330,00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ARPEN BAHIA - ÔNIBUS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13/08/2020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MESES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R$21.093,75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SANCHES - SOCIEDADES INDIVIDUAL DE ADVOCACIA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21/08/2021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MESES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R$15.000,00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 + EXITO  450.000,00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RESCISÃO BARROS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01/09/2020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X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R$4.000,00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GIAMBERARDINO - SOCIEDADE INDIVUDUAL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02/09/2020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MESES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R$10.000,00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EBTRAN - ESCOLA BRASILEIRA DE TRANSITO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19/09/2020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174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VENDA MATERIAIS INFORMATICA GUARAQUEÇABA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05/11/2020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MESES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R$1.051,04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ADITIVO SANCHES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12/12/2020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R$280.000,00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REFERENTE AO EXITO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  <a:tr h="3406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INFOGRAPHYA COMUNICAÇÃO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01/02/2021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INDETERMINADO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R$6.000,00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MENSAL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3" marR="9463" marT="94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Reuniões de Diretoria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4955" y="2446986"/>
            <a:ext cx="8761412" cy="4224270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09/08/2019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01/11/2019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14/02/2020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13/05/2020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10/06/2020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29/06/2020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09/07/2020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31/07/2020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26/08/2020</a:t>
            </a:r>
          </a:p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Reunião 25/09/2020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5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3896" y="2374899"/>
            <a:ext cx="8825658" cy="1475381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b) Pareceres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9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Pareceres</a:t>
            </a:r>
            <a:endParaRPr lang="pt-B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PAULO RICARDO SCHIER</a:t>
            </a:r>
          </a:p>
        </p:txBody>
      </p:sp>
      <p:sp>
        <p:nvSpPr>
          <p:cNvPr id="15" name="Espaço Reservado para Conteúd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ASSUNTO: NÃO INCIDÊNCIA DE ISSQN - IMPOSTO SOBRE SERVIÇOS DE QUALQUER NATUREZA - SOBRE VALORES DECORRENTES DE INDENIZAÇÃO DA PRÁTICA DE ATOS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GRATUITOS</a:t>
            </a: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R$ 18.000,00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CLEMERSON MERLIN CLÉVE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ASSUNTO: FUNARPEN - FUNDO DE APOIO AO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REGISTRO CIVIL</a:t>
            </a: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R$ 200.000,00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ço Reservado para Texto 15"/>
          <p:cNvSpPr txBox="1">
            <a:spLocks/>
          </p:cNvSpPr>
          <p:nvPr/>
        </p:nvSpPr>
        <p:spPr>
          <a:xfrm>
            <a:off x="6208710" y="4678892"/>
            <a:ext cx="4825159" cy="87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NOTA TÉCNICA – DRA. ANTONIA LÉLIA NEVES SANCHES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08708" y="5694473"/>
            <a:ext cx="579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ASSUNTO:  ATUALIZAÇÃO DA TABELA DE CUSTAS E EMOLUMENTOS DO REGISTRO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16.11.2020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91" y="6366356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5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3896" y="2374899"/>
            <a:ext cx="8825658" cy="1475381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c) Certidões Negativas</a:t>
            </a:r>
            <a:endParaRPr 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2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5"/>
          <p:cNvSpPr txBox="1">
            <a:spLocks/>
          </p:cNvSpPr>
          <p:nvPr/>
        </p:nvSpPr>
        <p:spPr>
          <a:xfrm>
            <a:off x="6208710" y="4678892"/>
            <a:ext cx="4825159" cy="87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8" y="669701"/>
            <a:ext cx="8587183" cy="5763296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54265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" y="282197"/>
            <a:ext cx="8925059" cy="6286027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9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5" y="437881"/>
            <a:ext cx="7328079" cy="5954131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7" y="546702"/>
            <a:ext cx="8229600" cy="5828340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2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631901"/>
            <a:ext cx="8268236" cy="5730261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3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7" y="618184"/>
            <a:ext cx="8912180" cy="5885645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119439" y="2704563"/>
            <a:ext cx="7455645" cy="1697362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d) Declaração de Faturamento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37555" y="2679699"/>
            <a:ext cx="8825658" cy="1246781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Reuniões Externas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25" y="231819"/>
            <a:ext cx="745686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170955" y="2882899"/>
            <a:ext cx="7455645" cy="1119781"/>
          </a:xfrm>
        </p:spPr>
        <p:txBody>
          <a:bodyPr/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Extratos Atualizados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Saldos e Aplicações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73388"/>
              </p:ext>
            </p:extLst>
          </p:nvPr>
        </p:nvGraphicFramePr>
        <p:xfrm>
          <a:off x="1622738" y="2743200"/>
          <a:ext cx="8924546" cy="305229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13373"/>
                <a:gridCol w="2631140"/>
                <a:gridCol w="2880033"/>
              </a:tblGrid>
              <a:tr h="459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SALDO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APLICAÇÕES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49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0073-6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$ 340,89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49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00906-7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R$ 10.195,69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$ 391.482,96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49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00981-4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$ 19.319,00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$ 41.562,47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49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$ 29.855,58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pt-BR" sz="2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$ 433.045,43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849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pt-BR" sz="28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GERAL:</a:t>
                      </a:r>
                      <a:endParaRPr lang="pt-BR" sz="2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R$ 462.901,01</a:t>
                      </a:r>
                      <a:endParaRPr lang="pt-BR" sz="2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4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Extrato Conta 00073-6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72" y="2446986"/>
            <a:ext cx="7521262" cy="43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Extrato Conta 00073-6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87" y="2343955"/>
            <a:ext cx="7231218" cy="44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Extrato Conta 00073-6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56" y="2725558"/>
            <a:ext cx="80486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Extrato Conta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00906-7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07" y="2331076"/>
            <a:ext cx="7170751" cy="44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Extrato Conta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00906-7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18" y="2395469"/>
            <a:ext cx="7611048" cy="43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Extrato Conta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00906-7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52" y="2331076"/>
            <a:ext cx="7508382" cy="44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Extrato Conta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00906-7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18" y="2240924"/>
            <a:ext cx="8105775" cy="45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Reuniões Externas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type="body" idx="1"/>
          </p:nvPr>
        </p:nvSpPr>
        <p:spPr>
          <a:xfrm>
            <a:off x="1146848" y="2603502"/>
            <a:ext cx="3129168" cy="576262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Detran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01.07.2019</a:t>
            </a:r>
            <a:endParaRPr lang="pt-BR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64" y="3193560"/>
            <a:ext cx="3132858" cy="2833494"/>
          </a:xfrm>
          <a:prstGeom prst="rect">
            <a:avLst/>
          </a:prstGeom>
        </p:spPr>
      </p:pic>
      <p:sp>
        <p:nvSpPr>
          <p:cNvPr id="15" name="Espaço Reservado para Texto 1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Casa Civil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03.07.2019</a:t>
            </a:r>
            <a:endParaRPr lang="pt-BR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SESP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17.07.2019</a:t>
            </a:r>
            <a:endParaRPr lang="pt-BR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4969" y="614390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0" y="3193560"/>
            <a:ext cx="3145381" cy="2847293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3193560"/>
            <a:ext cx="3161030" cy="28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Saldo Aplicação 00906-7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73" y="2305317"/>
            <a:ext cx="7765594" cy="44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Saldo Aplicação 00906-7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51" y="2340801"/>
            <a:ext cx="8675641" cy="44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Extrato Conta 00981-4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87" y="2305318"/>
            <a:ext cx="7546654" cy="44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Extrato Conta 00981-4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97" y="2331075"/>
            <a:ext cx="7598169" cy="44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Extrato Conta 00981-4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85" y="2324100"/>
            <a:ext cx="8023538" cy="44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Saldo </a:t>
            </a: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Aplicação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00981-4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39" y="2343955"/>
            <a:ext cx="8181975" cy="44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284" y="629988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Saldo </a:t>
            </a: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Aplicação </a:t>
            </a:r>
            <a:r>
              <a:rPr lang="pt-BR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00981-4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93" y="2395469"/>
            <a:ext cx="8505825" cy="4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9654" y="2099732"/>
            <a:ext cx="8825658" cy="267764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Obrigada!!!</a:t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Elizabete Regina Vedovatto</a:t>
            </a:r>
            <a:b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Presidente IRPEN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7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Reuniões Externas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Corregedoria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17.07.2019</a:t>
            </a:r>
            <a:endParaRPr lang="pt-BR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Reunião com o Corregedor Des. Aniceto e o Juiz do Extra Dr. Ricardo Macedo sobre o provimento 81 – Renda Mínima do Registrador Civil. Com promessa do corregedor de ser implementado neste ano.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Presentes na reunião: Elizabete Vedovatto, Mateus Silva, Dra. Andréia, Des. Aniceto e Juiz Dr. Ricardo Macedo.</a:t>
            </a:r>
          </a:p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SESC CIDADÃO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20.07.2019</a:t>
            </a:r>
            <a:endParaRPr lang="pt-BR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Irpen e </a:t>
            </a: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Oficiais de 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Curitiba</a:t>
            </a:r>
          </a:p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22.07.2019</a:t>
            </a:r>
            <a:endParaRPr lang="pt-BR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968" y="614390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31" y="3193560"/>
            <a:ext cx="3149070" cy="2833494"/>
          </a:xfrm>
          <a:prstGeom prst="rect">
            <a:avLst/>
          </a:prstGeom>
        </p:spPr>
      </p:pic>
      <p:pic>
        <p:nvPicPr>
          <p:cNvPr id="22" name="Imagem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09" y="3193560"/>
            <a:ext cx="3164719" cy="28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Reuniões Externas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/>
          <p:cNvSpPr>
            <a:spLocks noGrp="1"/>
          </p:cNvSpPr>
          <p:nvPr>
            <p:ph idx="1"/>
          </p:nvPr>
        </p:nvSpPr>
        <p:spPr>
          <a:xfrm>
            <a:off x="469155" y="2387600"/>
            <a:ext cx="8761412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Casa Civil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19.08.2019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969" y="6143902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C:\Users\Irpen Eventos\Desktop\IRPEN\FOTOS EVENTOS 2019\Reunião Casa Civil - Parte 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208818"/>
            <a:ext cx="5772150" cy="316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11797" y="2125014"/>
            <a:ext cx="8825658" cy="2149195"/>
          </a:xfrm>
        </p:spPr>
        <p:txBody>
          <a:bodyPr/>
          <a:lstStyle/>
          <a:p>
            <a:pPr algn="ctr"/>
            <a:r>
              <a:rPr lang="pt-BR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Reuniões Descentralizadas</a:t>
            </a:r>
            <a:endParaRPr lang="pt-BR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554" y="5928507"/>
            <a:ext cx="1525519" cy="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8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2239</TotalTime>
  <Words>1322</Words>
  <Application>Microsoft Office PowerPoint</Application>
  <PresentationFormat>Widescreen</PresentationFormat>
  <Paragraphs>397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Century Gothic</vt:lpstr>
      <vt:lpstr>Wingdings</vt:lpstr>
      <vt:lpstr>Wingdings 3</vt:lpstr>
      <vt:lpstr>Íon - Sala da Diretoria</vt:lpstr>
      <vt:lpstr>Apresentação Gestão IRPEN Janeiro de 2021  Trabalho abrangido no período de Junho/2019 a dezembro/2020.</vt:lpstr>
      <vt:lpstr>Assuntos</vt:lpstr>
      <vt:lpstr>  Reuniões de Diretoria</vt:lpstr>
      <vt:lpstr>      Reuniões de Diretoria</vt:lpstr>
      <vt:lpstr>Reuniões Externas</vt:lpstr>
      <vt:lpstr>      Reuniões Externas</vt:lpstr>
      <vt:lpstr>      Reuniões Externas</vt:lpstr>
      <vt:lpstr>      Reuniões Externas</vt:lpstr>
      <vt:lpstr>  Reuniões Descentralizadas</vt:lpstr>
      <vt:lpstr>Reuniões Descentralizadas</vt:lpstr>
      <vt:lpstr>Eventos </vt:lpstr>
      <vt:lpstr>23º Seminário de Trabalho Registral Civil – Maringá </vt:lpstr>
      <vt:lpstr>Workshop Diálogo sobre Tecnologia – Desmistificando o Registro Eletrônico dentro do RCPN 24.08.2019</vt:lpstr>
      <vt:lpstr>    24º Seminário de Trabalho Registral Civil          Toledo</vt:lpstr>
      <vt:lpstr>Curso de Gestão de Pessoas 14.02.2020</vt:lpstr>
      <vt:lpstr>25º Seminário de Trabalho Registral Civil  Francisco Beltrão</vt:lpstr>
      <vt:lpstr>  Irpen na Comunidade</vt:lpstr>
      <vt:lpstr>Apresentação do PowerPoint</vt:lpstr>
      <vt:lpstr>Apresentação do PowerPoint</vt:lpstr>
      <vt:lpstr>Apresentação do PowerPoint</vt:lpstr>
      <vt:lpstr>Apresentação do PowerPoint</vt:lpstr>
      <vt:lpstr>LIVES</vt:lpstr>
      <vt:lpstr>       LIVES</vt:lpstr>
      <vt:lpstr>       LIVES</vt:lpstr>
      <vt:lpstr>       LIVES</vt:lpstr>
      <vt:lpstr>       LIVES</vt:lpstr>
      <vt:lpstr>Webinário do Irpen: Tabelas RCPN e Selagem</vt:lpstr>
      <vt:lpstr>Eventos Representativos</vt:lpstr>
      <vt:lpstr>Eventos Representativos</vt:lpstr>
      <vt:lpstr>        Eventos Representativos</vt:lpstr>
      <vt:lpstr>       Eventos Representativos</vt:lpstr>
      <vt:lpstr>Comunicados</vt:lpstr>
      <vt:lpstr>Apresentação do PowerPoint</vt:lpstr>
      <vt:lpstr>Cartilhas</vt:lpstr>
      <vt:lpstr>       Cartilhas</vt:lpstr>
      <vt:lpstr>FINANCEIRO</vt:lpstr>
      <vt:lpstr>a) Contratos</vt:lpstr>
      <vt:lpstr>Apresentação do PowerPoint</vt:lpstr>
      <vt:lpstr>Apresentação do PowerPoint</vt:lpstr>
      <vt:lpstr> b) Pareceres</vt:lpstr>
      <vt:lpstr>          Pareceres</vt:lpstr>
      <vt:lpstr> c) Certidões Negativas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d) Declaração de Faturamento</vt:lpstr>
      <vt:lpstr>Apresentação do PowerPoint</vt:lpstr>
      <vt:lpstr>e) Extratos Atualizados</vt:lpstr>
      <vt:lpstr>         Saldos e Aplicações</vt:lpstr>
      <vt:lpstr>       Extrato Conta 00073-6</vt:lpstr>
      <vt:lpstr>       Extrato Conta 00073-6</vt:lpstr>
      <vt:lpstr>       Extrato Conta 00073-6</vt:lpstr>
      <vt:lpstr>        Extrato Conta 00906-7</vt:lpstr>
      <vt:lpstr>        Extrato Conta 00906-7</vt:lpstr>
      <vt:lpstr>        Extrato Conta 00906-7</vt:lpstr>
      <vt:lpstr>        Extrato Conta 00906-7</vt:lpstr>
      <vt:lpstr>    Saldo Aplicação 00906-7</vt:lpstr>
      <vt:lpstr>    Saldo Aplicação 00906-7</vt:lpstr>
      <vt:lpstr>    Extrato Conta 00981-4</vt:lpstr>
      <vt:lpstr>    Extrato Conta 00981-4</vt:lpstr>
      <vt:lpstr>    Extrato Conta 00981-4</vt:lpstr>
      <vt:lpstr>    Saldo Aplicação 00981-4</vt:lpstr>
      <vt:lpstr>    Saldo Aplicação 00981-4</vt:lpstr>
      <vt:lpstr>   Obrigada!!!     Elizabete Regina Vedovatto       Presidente IRPEN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Diretoria IRPEN Data: 09/08/2019</dc:title>
  <dc:creator>Irpen Eventos</dc:creator>
  <cp:lastModifiedBy>Irpen Eventos</cp:lastModifiedBy>
  <cp:revision>269</cp:revision>
  <cp:lastPrinted>2021-04-09T18:51:45Z</cp:lastPrinted>
  <dcterms:created xsi:type="dcterms:W3CDTF">2019-08-09T12:45:22Z</dcterms:created>
  <dcterms:modified xsi:type="dcterms:W3CDTF">2021-04-09T18:53:31Z</dcterms:modified>
</cp:coreProperties>
</file>